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3" r:id="rId17"/>
    <p:sldId id="274" r:id="rId18"/>
    <p:sldId id="275" r:id="rId1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878C1825-4601-483A-8F4F-3660843FDC48}">
          <p14:sldIdLst>
            <p14:sldId id="256"/>
            <p14:sldId id="257"/>
            <p14:sldId id="259"/>
            <p14:sldId id="260"/>
            <p14:sldId id="261"/>
            <p14:sldId id="262"/>
          </p14:sldIdLst>
        </p14:section>
        <p14:section name="Controladores" id="{FB31AEF5-B47F-4FD3-BFF7-1F6F07941C98}">
          <p14:sldIdLst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gif>
</file>

<file path=ppt/media/image11.gif>
</file>

<file path=ppt/media/image12.jpeg>
</file>

<file path=ppt/media/image13.jpeg>
</file>

<file path=ppt/media/image17.png>
</file>

<file path=ppt/media/image18.jpeg>
</file>

<file path=ppt/media/image19.png>
</file>

<file path=ppt/media/image2.jpeg>
</file>

<file path=ppt/media/image20.jpg>
</file>

<file path=ppt/media/image21.jpeg>
</file>

<file path=ppt/media/image22.png>
</file>

<file path=ppt/media/image23.jpeg>
</file>

<file path=ppt/media/image24.jpeg>
</file>

<file path=ppt/media/image25.jpeg>
</file>

<file path=ppt/media/image26.png>
</file>

<file path=ppt/media/image27.png>
</file>

<file path=ppt/media/image3.jpeg>
</file>

<file path=ppt/media/image4.png>
</file>

<file path=ppt/media/image5.gif>
</file>

<file path=ppt/media/image6.jpeg>
</file>

<file path=ppt/media/image7.gif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CF586-8A87-45F5-8431-463AA922FE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D4C1C06-8602-4348-85D0-DB58F5B037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B7156E0-91E0-4E26-B377-11E0AB90E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A43022-10F7-418B-8BC9-699D6529D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60561E9-BECE-45B3-BA67-0EDEBB8394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8491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5F82A3-C33C-4F90-9159-B036FFC5B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40363B-85DD-4F43-A8E2-F28E3A39BB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23F42E-2B11-4D63-AA2E-1347566D7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98FACA8-5817-4815-A8B7-45F82DF67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D0E444C-C671-421E-8114-D8D21F195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541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28107CF-EDD5-4FD8-94E6-6BC4EEA921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1FA6650-D6B9-4925-8A25-65D9302A77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287857-9F5C-4C7D-A2FC-3C2234625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3D9C46-62AF-4D18-9DBC-4A146202C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2B9BD93-198D-4089-BE96-807756E83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2742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C8A9E1-99C2-4F9C-867D-60E03C9E8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07F157D-8070-4A8D-9AA9-EEF54888F5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D32A0FA-46FA-40CF-9E61-3375AD3FF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5C66671-5328-4E84-830B-4F96AAB92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555C475-7C33-42CA-B6AB-4FA7D07DE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1490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E462B9-093F-498E-88CE-BF6AC4ED6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934E782-7F29-4D1F-BFE2-E4F6C2F305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B81BD3-55E5-49D8-A0DC-96F1813D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ACBBFE8-649F-406E-8F2D-8860623FB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958854D-8248-41B0-BCDF-C752FDAC5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45020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E90E5-03D2-478D-946F-68943FCAA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CE6EE39-0940-46B8-8D1A-F18CD3A824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3A3F547-208E-470C-A21F-52C4230CD6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9E89400-360B-40AD-B9C3-671094FD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C1D4D1F-1FE4-4B76-8974-98A6A3FD1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857F133-953A-4E03-843E-BFCC45FD4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49341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FEFA45-C571-4F13-A4AA-6D7F4F26E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F262045-8977-474C-B86F-3B94199685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4585052-1E84-4E39-B18B-A4D6A73D1E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83A5983-895A-48AB-982D-9584DFB5DF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974F144-62CB-4D34-9740-10176E3643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CB042BA-4BDF-43A1-A6AB-1681ED3D5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E914981-0C52-4F5A-8AFD-6B1793C25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42F8A0D-7EB1-4AAA-A0B3-1AB00DAAF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9088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D78B15-3454-44C4-85F4-75892844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6459136-5877-4545-8C44-7F7BD0D756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8F1D1B61-7F0F-43CD-BC7C-58224025C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8254302-91FF-4A36-AE65-29A3B5BB4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017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BD98311B-1FDB-448A-84DD-48B045C09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62D9594-FDA4-4246-9959-B521560BE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40E27CA-E4B7-4FB4-BCE9-CE9B06815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6198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69D640-6014-4554-BABA-789EC48A5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FEFD652-AFDD-4549-847C-5F3BAB8556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9B70D35-EB46-4EF3-93A0-9DDC6D2A4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EF457BD-EA8C-4693-9030-11802627AA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AE58160-0CC8-4E6F-B809-49C86C8F9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3DEA36C-7F01-4DCB-9443-D8F70D4D0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83575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8B4612-D5F4-4866-B071-F3C6E7E59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E11286BA-2A46-43EC-AAEE-B369D8973C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88BD3BC-9C52-4DBC-A173-B7083AC2F5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1DBA87-9831-418E-AB40-EFFF96492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FC662B4-4CE5-4CD6-BB71-EEBA45EDD8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7359C7C-DBC5-4E39-AD4B-AEB76F207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963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F344713-ABA1-4F89-82B9-D31EF2438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E3DAA93-D6C4-4A31-B3EA-2D965A579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C8DE493-F37F-4F4D-B3A8-1DD4837F3A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7A83D-90A6-4A65-8F6E-166A001F5CD1}" type="datetimeFigureOut">
              <a:rPr lang="pt-BR" smtClean="0"/>
              <a:t>04/01/2021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44D5DAC-A409-40A4-B839-56134C92B6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D2D655-8464-4A3B-AC3B-CA03EF6C86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04FD4B-4587-435C-B688-0773406007A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078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gi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180512-8821-420A-B7A4-429F9F08063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b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94289B35-C80D-402E-852D-23632480E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Plataforma de simulação e ensino em controle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00C118E-0229-43D4-A866-D981F425F8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pt-BR">
                <a:solidFill>
                  <a:srgbClr val="FFFFFF"/>
                </a:solidFill>
              </a:rPr>
              <a:t>Leandro Campos Vargas</a:t>
            </a:r>
          </a:p>
          <a:p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23472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7E73D-EA43-4DBF-BBF7-3CEE52F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>
            <a:normAutofit/>
          </a:bodyPr>
          <a:lstStyle/>
          <a:p>
            <a:r>
              <a:rPr lang="pt-BR"/>
              <a:t>Controladores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5D90E-67CA-497D-8E00-BF9FABC86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8467"/>
            <a:ext cx="4595071" cy="3628495"/>
          </a:xfrm>
        </p:spPr>
        <p:txBody>
          <a:bodyPr>
            <a:normAutofit/>
          </a:bodyPr>
          <a:lstStyle/>
          <a:p>
            <a:r>
              <a:rPr lang="pt-BR" sz="2000" dirty="0"/>
              <a:t>Atualmente existem pesquisas com:</a:t>
            </a:r>
          </a:p>
          <a:p>
            <a:pPr lvl="1"/>
            <a:r>
              <a:rPr lang="pt-BR" sz="2000"/>
              <a:t>Fuzzy</a:t>
            </a:r>
            <a:r>
              <a:rPr lang="pt-BR" sz="2000" dirty="0"/>
              <a:t> </a:t>
            </a:r>
            <a:r>
              <a:rPr lang="pt-BR" sz="2000"/>
              <a:t>Takagi-Sugeno</a:t>
            </a:r>
            <a:endParaRPr lang="pt-BR" sz="2000" dirty="0"/>
          </a:p>
          <a:p>
            <a:pPr lvl="1"/>
            <a:r>
              <a:rPr lang="pt-BR" sz="2000" dirty="0"/>
              <a:t>Controladores Chaveados</a:t>
            </a:r>
          </a:p>
          <a:p>
            <a:pPr lvl="1"/>
            <a:r>
              <a:rPr lang="pt-BR" sz="2000" dirty="0"/>
              <a:t>Controle De Feedback De Saída Estática</a:t>
            </a:r>
          </a:p>
          <a:p>
            <a:pPr lvl="1"/>
            <a:endParaRPr lang="pt-BR" sz="2000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9F6EB6F-92E2-47A6-B3F2-DC6B65B0C442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0991" y="805022"/>
            <a:ext cx="3007289" cy="2106990"/>
          </a:xfrm>
          <a:prstGeom prst="rect">
            <a:avLst/>
          </a:prstGeom>
          <a:noFill/>
        </p:spPr>
      </p:pic>
      <p:sp>
        <p:nvSpPr>
          <p:cNvPr id="117" name="Rectangle 116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BE4AFC4-5893-4BD5-9141-2CF5D98DE98A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89530" y="805021"/>
            <a:ext cx="3002469" cy="2106989"/>
          </a:xfrm>
          <a:prstGeom prst="rect">
            <a:avLst/>
          </a:prstGeom>
          <a:noFill/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B23B317-85DB-415F-B75F-8301D1FFA739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67399" y="3562643"/>
            <a:ext cx="5044261" cy="3207434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572285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9C726B-A58E-4339-BFEC-642EDDA03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4756" y="4498848"/>
            <a:ext cx="10762488" cy="120700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pt-BR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Planta Escolhida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12A0BC-6827-4921-9F10-806103DC4D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2268" y="5669280"/>
            <a:ext cx="9427464" cy="72237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Construir um pêndulo invertido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6375111-306C-49EA-9DD1-79A2ED78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1845"/>
            <a:ext cx="0" cy="21209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agem 5">
            <a:extLst>
              <a:ext uri="{FF2B5EF4-FFF2-40B4-BE49-F238E27FC236}">
                <a16:creationId xmlns:a16="http://schemas.microsoft.com/office/drawing/2014/main" id="{9306F1B6-3A5D-42AD-AC95-DE6370537B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566" b="1"/>
          <a:stretch/>
        </p:blipFill>
        <p:spPr>
          <a:xfrm>
            <a:off x="6370320" y="320109"/>
            <a:ext cx="5212080" cy="3857568"/>
          </a:xfrm>
          <a:prstGeom prst="rect">
            <a:avLst/>
          </a:prstGeom>
        </p:spPr>
      </p:pic>
      <p:pic>
        <p:nvPicPr>
          <p:cNvPr id="5124" name="Picture 4" descr="Péndulo Invertido Lineal @ UPRM - YouTube">
            <a:extLst>
              <a:ext uri="{FF2B5EF4-FFF2-40B4-BE49-F238E27FC236}">
                <a16:creationId xmlns:a16="http://schemas.microsoft.com/office/drawing/2014/main" id="{B007595A-3172-473A-B36F-40DBFF150D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257" y="320109"/>
            <a:ext cx="5143424" cy="38575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6704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6E70E7-AD8B-4AE6-8FEB-58E291214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Pêndulo invertido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Espaço Reservado para Conteúdo 12">
                <a:extLst>
                  <a:ext uri="{FF2B5EF4-FFF2-40B4-BE49-F238E27FC236}">
                    <a16:creationId xmlns:a16="http://schemas.microsoft.com/office/drawing/2014/main" id="{58973398-8561-425D-8355-D2154A624132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464612" y="4750893"/>
                <a:ext cx="4087305" cy="1147863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𝑚</m:t>
                    </m:r>
                    <m:sSup>
                      <m:sSup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p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acc>
                      <m:accPr>
                        <m:chr m:val="̈"/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𝑚𝑔𝑙𝑠𝑒𝑛</m:t>
                    </m:r>
                    <m:d>
                      <m:dPr>
                        <m:ctrlPr>
                          <a:rPr lang="en-US" sz="2000" i="1">
                            <a:effectLst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acc>
                          <m:accPr>
                            <m:chr m:val="̇"/>
                            <m:ctrlPr>
                              <a:rPr lang="en-US" sz="2000" i="1">
                                <a:effectLst/>
                                <a:latin typeface="Cambria Math" panose="02040503050406030204" pitchFamily="18" charset="0"/>
                              </a:rPr>
                            </m:ctrlPr>
                          </m:accPr>
                          <m:e>
                            <m:r>
                              <a:rPr lang="en-US" sz="2000" i="1">
                                <a:effectLst/>
                                <a:latin typeface="Cambria Math" panose="02040503050406030204" pitchFamily="18" charset="0"/>
                              </a:rPr>
                              <m:t>𝜃</m:t>
                            </m:r>
                            <m:d>
                              <m:dPr>
                                <m:ctrlP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sz="2000" i="1">
                                    <a:effectLst/>
                                    <a:latin typeface="Cambria Math" panose="02040503050406030204" pitchFamily="18" charset="0"/>
                                  </a:rPr>
                                  <m:t>𝑡</m:t>
                                </m:r>
                              </m:e>
                            </m:d>
                          </m:e>
                        </m:acc>
                      </m:e>
                    </m:d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𝑢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effectLst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>
                    <a:effectLst/>
                  </a:rPr>
                  <a:t>	</a:t>
                </a:r>
                <a:endParaRPr lang="en-US" sz="2000"/>
              </a:p>
            </p:txBody>
          </p:sp>
        </mc:Choice>
        <mc:Fallback>
          <p:sp>
            <p:nvSpPr>
              <p:cNvPr id="13" name="Espaço Reservado para Conteúdo 12">
                <a:extLst>
                  <a:ext uri="{FF2B5EF4-FFF2-40B4-BE49-F238E27FC236}">
                    <a16:creationId xmlns:a16="http://schemas.microsoft.com/office/drawing/2014/main" id="{58973398-8561-425D-8355-D2154A62413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464612" y="4750893"/>
                <a:ext cx="4087305" cy="1147863"/>
              </a:xfrm>
              <a:blipFill>
                <a:blip r:embed="rId2"/>
                <a:stretch>
                  <a:fillRect t="-2646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9" name="Freeform: Shape 2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6" name="Imagem 15" descr="Em preto e branco&#10;&#10;Descrição gerada automaticamente com confiança média">
            <a:extLst>
              <a:ext uri="{FF2B5EF4-FFF2-40B4-BE49-F238E27FC236}">
                <a16:creationId xmlns:a16="http://schemas.microsoft.com/office/drawing/2014/main" id="{E9EF32FF-12EC-4657-9309-6B7F8D56F7C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00" r="12236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798964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D0C5F6-D2FD-43B3-AA0F-CCEF6AD4E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>
              <a:buNone/>
            </a:pPr>
            <a:r>
              <a:rPr lang="en-US" sz="5400" dirty="0" err="1"/>
              <a:t>Esp</a:t>
            </a:r>
            <a:r>
              <a:rPr lang="en-US" sz="5400" dirty="0"/>
              <a:t> 32 - Cam</a:t>
            </a:r>
          </a:p>
        </p:txBody>
      </p:sp>
      <p:sp>
        <p:nvSpPr>
          <p:cNvPr id="79" name="Freeform: Shape 78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178" name="Picture 10" descr="ESP32-CAM WiFi Módulo ESP32 serial para WiFi ESP32 CAM Placa de  Desenvolvimento 5 V Bluetooth com OV2640 | Shopee Brasil">
            <a:extLst>
              <a:ext uri="{FF2B5EF4-FFF2-40B4-BE49-F238E27FC236}">
                <a16:creationId xmlns:a16="http://schemas.microsoft.com/office/drawing/2014/main" id="{8E3B3364-BAF4-4971-9748-16059EF4B2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2425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ECB0D4CB-55C1-4460-8D46-177595C449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4676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342C8C-71BC-4596-9428-87FABE5119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/>
              <a:t>MPU6050</a:t>
            </a:r>
          </a:p>
        </p:txBody>
      </p:sp>
      <p:sp>
        <p:nvSpPr>
          <p:cNvPr id="137" name="Freeform: Shape 136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8196" name="Picture 4" descr="GY-521 MPU6050 Accelerometer And Gyroscope Sensor at Rs 130/piece |  Nagarathpete | Bengaluru| ID: 17842349062">
            <a:extLst>
              <a:ext uri="{FF2B5EF4-FFF2-40B4-BE49-F238E27FC236}">
                <a16:creationId xmlns:a16="http://schemas.microsoft.com/office/drawing/2014/main" id="{CD485E4A-07A0-4E6D-A84D-BD5194B372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1" r="-3" b="3244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Espaço Reservado para Conteúdo 4">
            <a:extLst>
              <a:ext uri="{FF2B5EF4-FFF2-40B4-BE49-F238E27FC236}">
                <a16:creationId xmlns:a16="http://schemas.microsoft.com/office/drawing/2014/main" id="{DF65DEAD-3DBD-4295-BEA1-6052373BB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59628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E1EEC0-A1E5-476B-95B9-8822D5B95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614" y="1783959"/>
            <a:ext cx="4087306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Motor</a:t>
            </a:r>
          </a:p>
        </p:txBody>
      </p:sp>
      <p:sp>
        <p:nvSpPr>
          <p:cNvPr id="71" name="Freeform: Shape 7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9218" name="Picture 2" descr="Motor DC - Motores - Robótica &amp; Mecânica | Vida de Silício">
            <a:extLst>
              <a:ext uri="{FF2B5EF4-FFF2-40B4-BE49-F238E27FC236}">
                <a16:creationId xmlns:a16="http://schemas.microsoft.com/office/drawing/2014/main" id="{1BAC3197-8FF1-4341-8129-F9300070D2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1" r="-1" b="2024"/>
          <a:stretch/>
        </p:blipFill>
        <p:spPr bwMode="auto"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36293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86295E7F-EA66-480B-B001-C8BE7CD6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0040" y="4892040"/>
            <a:ext cx="11548872" cy="1645920"/>
          </a:xfrm>
          <a:prstGeom prst="rect">
            <a:avLst/>
          </a:prstGeom>
          <a:solidFill>
            <a:srgbClr val="262626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4FAC76-C449-431A-ABC2-8D2F2CCA7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686" y="5091762"/>
            <a:ext cx="7484787" cy="1264588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pPr algn="r"/>
            <a:r>
              <a:rPr lang="pt-BR" dirty="0">
                <a:solidFill>
                  <a:srgbClr val="FFFFFF"/>
                </a:solidFill>
              </a:rPr>
              <a:t>Linguagem</a:t>
            </a:r>
            <a:r>
              <a:rPr lang="en-US" dirty="0">
                <a:solidFill>
                  <a:srgbClr val="FFFFFF"/>
                </a:solidFill>
              </a:rPr>
              <a:t> de </a:t>
            </a:r>
            <a:r>
              <a:rPr lang="pt-BR" dirty="0">
                <a:solidFill>
                  <a:srgbClr val="FFFFFF"/>
                </a:solidFill>
              </a:rPr>
              <a:t>desenvolvimento Front-</a:t>
            </a:r>
            <a:r>
              <a:rPr lang="pt-BR" dirty="0" err="1">
                <a:solidFill>
                  <a:srgbClr val="FFFFFF"/>
                </a:solidFill>
              </a:rPr>
              <a:t>end</a:t>
            </a:r>
            <a:endParaRPr lang="pt-BR" dirty="0">
              <a:solidFill>
                <a:srgbClr val="FFFFFF"/>
              </a:solidFill>
            </a:endParaRPr>
          </a:p>
        </p:txBody>
      </p:sp>
      <p:pic>
        <p:nvPicPr>
          <p:cNvPr id="10242" name="Picture 2" descr="Flutter on Linux. In this post, I'll show you how to… | by Kelven Galvão |  Medium">
            <a:extLst>
              <a:ext uri="{FF2B5EF4-FFF2-40B4-BE49-F238E27FC236}">
                <a16:creationId xmlns:a16="http://schemas.microsoft.com/office/drawing/2014/main" id="{7129251C-FE34-40BB-A4A4-E7587F88ABC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791" r="-22791"/>
          <a:stretch/>
        </p:blipFill>
        <p:spPr bwMode="auto">
          <a:xfrm>
            <a:off x="320040" y="320040"/>
            <a:ext cx="11548872" cy="446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7885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Rectangle 134">
            <a:extLst>
              <a:ext uri="{FF2B5EF4-FFF2-40B4-BE49-F238E27FC236}">
                <a16:creationId xmlns:a16="http://schemas.microsoft.com/office/drawing/2014/main" id="{86295E7F-EA66-480B-B001-C8BE7CD619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0040" y="4892040"/>
            <a:ext cx="11548872" cy="1645920"/>
          </a:xfrm>
          <a:prstGeom prst="rect">
            <a:avLst/>
          </a:prstGeom>
          <a:solidFill>
            <a:srgbClr val="262626"/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04FAC76-C449-431A-ABC2-8D2F2CCA7C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686" y="5091762"/>
            <a:ext cx="7484787" cy="126458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4800">
                <a:solidFill>
                  <a:srgbClr val="FFFFFF"/>
                </a:solidFill>
              </a:rPr>
              <a:t>Back-end</a:t>
            </a:r>
          </a:p>
        </p:txBody>
      </p:sp>
      <p:pic>
        <p:nvPicPr>
          <p:cNvPr id="11266" name="Picture 2" descr="Deploy your app to firebase — in seconds! | by Wassim Chegham | Google  Developers Experts | Medium">
            <a:extLst>
              <a:ext uri="{FF2B5EF4-FFF2-40B4-BE49-F238E27FC236}">
                <a16:creationId xmlns:a16="http://schemas.microsoft.com/office/drawing/2014/main" id="{05156F76-C090-4CBC-960E-5087B5E7C3E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320040" y="320040"/>
            <a:ext cx="11548872" cy="4462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126E481-B945-4179-BD79-05E96E9B29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rgbClr val="FFFFFF">
                <a:alpha val="8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510584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0522409-951B-4B73-BE8B-6571F7EE3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544" y="141552"/>
            <a:ext cx="4399093" cy="1325563"/>
          </a:xfrm>
        </p:spPr>
        <p:txBody>
          <a:bodyPr>
            <a:normAutofit/>
          </a:bodyPr>
          <a:lstStyle/>
          <a:p>
            <a:r>
              <a:rPr lang="pt-BR" dirty="0"/>
              <a:t>Cronograma e 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33CEE3-07F1-4CC5-93C5-FAA259BDF7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4" y="1467115"/>
            <a:ext cx="4399094" cy="3181684"/>
          </a:xfrm>
        </p:spPr>
        <p:txBody>
          <a:bodyPr anchor="t"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t-BR" sz="1800" dirty="0"/>
              <a:t>Realizar revisão bibliográfica;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Identificar requisitos;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Modelar sistema; 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Definição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Construção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Modelagem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 da planta;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Back-</a:t>
            </a:r>
            <a:r>
              <a:rPr lang="pt-BR" sz="1800" dirty="0" err="1"/>
              <a:t>end</a:t>
            </a:r>
            <a:r>
              <a:rPr lang="pt-BR" sz="1800" dirty="0"/>
              <a:t>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Desenvolvimento do aplicativo móvel;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Testes com aplicativo móvel;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Desenvolvimento do aplicativo web;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Teste com aplicativo web;	</a:t>
            </a:r>
          </a:p>
          <a:p>
            <a:pPr marL="514350" indent="-514350">
              <a:buFont typeface="+mj-lt"/>
              <a:buAutoNum type="arabicPeriod"/>
            </a:pPr>
            <a:r>
              <a:rPr lang="pt-BR" sz="1800" dirty="0"/>
              <a:t>Ensaios e Testes com </a:t>
            </a:r>
            <a:r>
              <a:rPr lang="pt-BR" sz="2000" dirty="0"/>
              <a:t>a planta.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2225A2-D3F0-45D1-9C47-B103753165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11927" y="-1"/>
            <a:ext cx="6480073" cy="6858002"/>
          </a:xfrm>
          <a:custGeom>
            <a:avLst/>
            <a:gdLst>
              <a:gd name="connsiteX0" fmla="*/ 6130244 w 6480073"/>
              <a:gd name="connsiteY0" fmla="*/ 0 h 6858002"/>
              <a:gd name="connsiteX1" fmla="*/ 6212951 w 6480073"/>
              <a:gd name="connsiteY1" fmla="*/ 314584 h 6858002"/>
              <a:gd name="connsiteX2" fmla="*/ 5540779 w 6480073"/>
              <a:gd name="connsiteY2" fmla="*/ 6756649 h 6858002"/>
              <a:gd name="connsiteX3" fmla="*/ 5489971 w 6480073"/>
              <a:gd name="connsiteY3" fmla="*/ 6858002 h 6858002"/>
              <a:gd name="connsiteX4" fmla="*/ 0 w 6480073"/>
              <a:gd name="connsiteY4" fmla="*/ 6858002 h 6858002"/>
              <a:gd name="connsiteX5" fmla="*/ 0 w 6480073"/>
              <a:gd name="connsiteY5" fmla="*/ 0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80073" h="6858002">
                <a:moveTo>
                  <a:pt x="6130244" y="0"/>
                </a:moveTo>
                <a:lnTo>
                  <a:pt x="6212951" y="314584"/>
                </a:lnTo>
                <a:cubicBezTo>
                  <a:pt x="6745828" y="2551616"/>
                  <a:pt x="6460994" y="4808873"/>
                  <a:pt x="5540779" y="6756649"/>
                </a:cubicBezTo>
                <a:lnTo>
                  <a:pt x="5489971" y="6858002"/>
                </a:lnTo>
                <a:lnTo>
                  <a:pt x="0" y="6858002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B9FBFA8-6AF4-4091-9C8B-DEC6D8933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42784" y="0"/>
            <a:ext cx="6249216" cy="6858001"/>
          </a:xfrm>
          <a:custGeom>
            <a:avLst/>
            <a:gdLst>
              <a:gd name="connsiteX0" fmla="*/ 0 w 6249216"/>
              <a:gd name="connsiteY0" fmla="*/ 0 h 6858001"/>
              <a:gd name="connsiteX1" fmla="*/ 5893742 w 6249216"/>
              <a:gd name="connsiteY1" fmla="*/ 1 h 6858001"/>
              <a:gd name="connsiteX2" fmla="*/ 5993697 w 6249216"/>
              <a:gd name="connsiteY2" fmla="*/ 380651 h 6858001"/>
              <a:gd name="connsiteX3" fmla="*/ 5308924 w 6249216"/>
              <a:gd name="connsiteY3" fmla="*/ 6647018 h 6858001"/>
              <a:gd name="connsiteX4" fmla="*/ 5200672 w 6249216"/>
              <a:gd name="connsiteY4" fmla="*/ 6858001 h 6858001"/>
              <a:gd name="connsiteX5" fmla="*/ 1 w 6249216"/>
              <a:gd name="connsiteY5" fmla="*/ 6858001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249216" h="6858001">
                <a:moveTo>
                  <a:pt x="0" y="0"/>
                </a:moveTo>
                <a:lnTo>
                  <a:pt x="5893742" y="1"/>
                </a:lnTo>
                <a:lnTo>
                  <a:pt x="5993697" y="380651"/>
                </a:lnTo>
                <a:cubicBezTo>
                  <a:pt x="6511353" y="2559611"/>
                  <a:pt x="6222352" y="4758249"/>
                  <a:pt x="5308924" y="6647018"/>
                </a:cubicBezTo>
                <a:lnTo>
                  <a:pt x="5200672" y="6858001"/>
                </a:lnTo>
                <a:lnTo>
                  <a:pt x="1" y="6858001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Imagem 6" descr="Tela de computador&#10;&#10;Descrição gerada automaticamente com confiança média">
            <a:extLst>
              <a:ext uri="{FF2B5EF4-FFF2-40B4-BE49-F238E27FC236}">
                <a16:creationId xmlns:a16="http://schemas.microsoft.com/office/drawing/2014/main" id="{7DCBD44A-AB7B-4A91-A1D6-A434757ECEC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1" y="1213053"/>
            <a:ext cx="5276342" cy="1728001"/>
          </a:xfrm>
          <a:prstGeom prst="rect">
            <a:avLst/>
          </a:prstGeom>
        </p:spPr>
      </p:pic>
      <p:pic>
        <p:nvPicPr>
          <p:cNvPr id="9" name="Imagem 8" descr="Tela de computador&#10;&#10;Descrição gerada automaticamente com confiança média">
            <a:extLst>
              <a:ext uri="{FF2B5EF4-FFF2-40B4-BE49-F238E27FC236}">
                <a16:creationId xmlns:a16="http://schemas.microsoft.com/office/drawing/2014/main" id="{417C4E26-9F8D-4DEB-BCF0-61005258542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3321" y="4035527"/>
            <a:ext cx="5276342" cy="172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17055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pic>
        <p:nvPicPr>
          <p:cNvPr id="4" name="Picture 6" descr="Carrinho de Controle Remoto - The Machine - Candide - Ri Happy Brinquedos">
            <a:extLst>
              <a:ext uri="{FF2B5EF4-FFF2-40B4-BE49-F238E27FC236}">
                <a16:creationId xmlns:a16="http://schemas.microsoft.com/office/drawing/2014/main" id="{432C608F-4103-4860-B103-5CF54CFA48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723900"/>
            <a:ext cx="2235200" cy="2235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16" descr="No passado, sistemas de controle usavam um operador humano como parte">
            <a:extLst>
              <a:ext uri="{FF2B5EF4-FFF2-40B4-BE49-F238E27FC236}">
                <a16:creationId xmlns:a16="http://schemas.microsoft.com/office/drawing/2014/main" id="{A593FA8C-0504-439C-9A56-1E354EB75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2500" y="723900"/>
            <a:ext cx="4178300" cy="2235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12" descr="Control Tutorials for MATLAB and Simulink - Introduction: PID Controller  Design">
            <a:extLst>
              <a:ext uri="{FF2B5EF4-FFF2-40B4-BE49-F238E27FC236}">
                <a16:creationId xmlns:a16="http://schemas.microsoft.com/office/drawing/2014/main" id="{AD1488DF-486A-4269-B979-1DBED8137D9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3800" y="3035300"/>
            <a:ext cx="6489700" cy="2692400"/>
          </a:xfr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pt-BR" sz="4000">
                <a:solidFill>
                  <a:srgbClr val="FFFFFF"/>
                </a:solidFill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938430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42285737-90EE-47DC-AC80-8AE156B119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1"/>
            <a:ext cx="4403709" cy="6858001"/>
          </a:xfrm>
          <a:custGeom>
            <a:avLst/>
            <a:gdLst>
              <a:gd name="connsiteX0" fmla="*/ 3223890 w 4403709"/>
              <a:gd name="connsiteY0" fmla="*/ 6858001 h 6858001"/>
              <a:gd name="connsiteX1" fmla="*/ 4101908 w 4403709"/>
              <a:gd name="connsiteY1" fmla="*/ 6858001 h 6858001"/>
              <a:gd name="connsiteX2" fmla="*/ 3254950 w 4403709"/>
              <a:gd name="connsiteY2" fmla="*/ 1599356 h 6858001"/>
              <a:gd name="connsiteX3" fmla="*/ 3254950 w 4403709"/>
              <a:gd name="connsiteY3" fmla="*/ 1594062 h 6858001"/>
              <a:gd name="connsiteX4" fmla="*/ 4403709 w 4403709"/>
              <a:gd name="connsiteY4" fmla="*/ 0 h 6858001"/>
              <a:gd name="connsiteX5" fmla="*/ 3254950 w 4403709"/>
              <a:gd name="connsiteY5" fmla="*/ 0 h 6858001"/>
              <a:gd name="connsiteX6" fmla="*/ 2903520 w 4403709"/>
              <a:gd name="connsiteY6" fmla="*/ 0 h 6858001"/>
              <a:gd name="connsiteX7" fmla="*/ 0 w 4403709"/>
              <a:gd name="connsiteY7" fmla="*/ 0 h 6858001"/>
              <a:gd name="connsiteX8" fmla="*/ 0 w 4403709"/>
              <a:gd name="connsiteY8" fmla="*/ 6858000 h 6858001"/>
              <a:gd name="connsiteX9" fmla="*/ 3223890 w 4403709"/>
              <a:gd name="connsiteY9" fmla="*/ 6858000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03709" h="6858001">
                <a:moveTo>
                  <a:pt x="3223890" y="6858001"/>
                </a:moveTo>
                <a:lnTo>
                  <a:pt x="4101908" y="6858001"/>
                </a:lnTo>
                <a:lnTo>
                  <a:pt x="3254950" y="1599356"/>
                </a:lnTo>
                <a:lnTo>
                  <a:pt x="3254950" y="1594062"/>
                </a:lnTo>
                <a:lnTo>
                  <a:pt x="4403709" y="0"/>
                </a:lnTo>
                <a:lnTo>
                  <a:pt x="3254950" y="0"/>
                </a:lnTo>
                <a:lnTo>
                  <a:pt x="2903520" y="0"/>
                </a:lnTo>
                <a:lnTo>
                  <a:pt x="0" y="0"/>
                </a:lnTo>
                <a:lnTo>
                  <a:pt x="0" y="6858000"/>
                </a:lnTo>
                <a:lnTo>
                  <a:pt x="322389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57BDC17-F1B3-455F-BBF1-680AA1F25C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315292" y="0"/>
            <a:ext cx="2436813" cy="6858001"/>
            <a:chOff x="1320800" y="0"/>
            <a:chExt cx="2436813" cy="6858001"/>
          </a:xfrm>
        </p:grpSpPr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64E2FA9A-FEF7-4501-B0EB-5E45EDD217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BC38192B-B4CB-47D4-A3B1-10010247F1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96330E33-E171-4B0F-82B5-AF7230399B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32B1723-69BF-42D7-B757-0FA059E152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115D62D-1E96-48D1-A78D-D370A0BFB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91C2876A-169D-4822-A766-C00578C88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rgbClr val="404040"/>
            </a:solidFill>
            <a:ln>
              <a:noFill/>
            </a:ln>
          </p:spPr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CF2EA8FC-5EB3-4C5E-A581-21D361E2E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020" y="685800"/>
            <a:ext cx="2780271" cy="5105400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rgbClr val="FFFFFF"/>
                </a:solidFill>
              </a:rPr>
              <a:t>Exemplos</a:t>
            </a:r>
          </a:p>
        </p:txBody>
      </p:sp>
      <p:pic>
        <p:nvPicPr>
          <p:cNvPr id="20" name="Picture 18" descr="Humanoids GIFs - Get the best GIF on GIPHY">
            <a:extLst>
              <a:ext uri="{FF2B5EF4-FFF2-40B4-BE49-F238E27FC236}">
                <a16:creationId xmlns:a16="http://schemas.microsoft.com/office/drawing/2014/main" id="{B20757BE-22CA-4022-AA17-326A0EBA5B2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8650" y="740569"/>
            <a:ext cx="3429000" cy="1924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0" descr="Radio telescope - Simple English Wikipedia, the free encyclopedia">
            <a:extLst>
              <a:ext uri="{FF2B5EF4-FFF2-40B4-BE49-F238E27FC236}">
                <a16:creationId xmlns:a16="http://schemas.microsoft.com/office/drawing/2014/main" id="{25951AFC-C2A2-4CF4-BAD8-3A642C37FF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8314" y="3357562"/>
            <a:ext cx="2371725" cy="1933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8" descr="New trending GIF on Giphy | Falcon heavy, Spacex, Spacex falcon heavy">
            <a:extLst>
              <a:ext uri="{FF2B5EF4-FFF2-40B4-BE49-F238E27FC236}">
                <a16:creationId xmlns:a16="http://schemas.microsoft.com/office/drawing/2014/main" id="{58622B5C-0CA0-4EC1-92C7-79A475ABC1B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5650" y="3238500"/>
            <a:ext cx="4572000" cy="2343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Coater - Notícia">
            <a:extLst>
              <a:ext uri="{FF2B5EF4-FFF2-40B4-BE49-F238E27FC236}">
                <a16:creationId xmlns:a16="http://schemas.microsoft.com/office/drawing/2014/main" id="{98A17B3B-0358-4B35-B99B-2E37BD51B0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95254" y="810831"/>
            <a:ext cx="2442245" cy="1831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605656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0E7E73D-EA43-4DBF-BBF7-3CEE52F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23578"/>
            <a:ext cx="4595071" cy="1645501"/>
          </a:xfrm>
        </p:spPr>
        <p:txBody>
          <a:bodyPr>
            <a:normAutofit/>
          </a:bodyPr>
          <a:lstStyle/>
          <a:p>
            <a:r>
              <a:rPr lang="pt-BR"/>
              <a:t>Justificativa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5D90E-67CA-497D-8E00-BF9FABC86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8467"/>
            <a:ext cx="4595071" cy="3628495"/>
          </a:xfrm>
        </p:spPr>
        <p:txBody>
          <a:bodyPr>
            <a:normAutofit/>
          </a:bodyPr>
          <a:lstStyle/>
          <a:p>
            <a:r>
              <a:rPr lang="pt-BR" sz="2000" dirty="0">
                <a:latin typeface="Arial" panose="020B0604020202020204" pitchFamily="34" charset="0"/>
              </a:rPr>
              <a:t>Uma das p</a:t>
            </a:r>
            <a:r>
              <a:rPr lang="pt-BR" sz="2000" b="0" i="0" dirty="0">
                <a:effectLst/>
                <a:latin typeface="Arial" panose="020B0604020202020204" pitchFamily="34" charset="0"/>
              </a:rPr>
              <a:t>rincipais disciplinas em um curso da área controle e automação ou mecatrônica</a:t>
            </a:r>
          </a:p>
          <a:p>
            <a:endParaRPr lang="pt-BR" sz="2000" b="0" i="0" dirty="0">
              <a:effectLst/>
              <a:latin typeface="Arial" panose="020B0604020202020204" pitchFamily="34" charset="0"/>
            </a:endParaRPr>
          </a:p>
          <a:p>
            <a:r>
              <a:rPr lang="pt-BR" sz="2000" dirty="0">
                <a:latin typeface="Arial" panose="020B0604020202020204" pitchFamily="34" charset="0"/>
              </a:rPr>
              <a:t>Cálculos complexos e modelos físicos</a:t>
            </a:r>
          </a:p>
          <a:p>
            <a:endParaRPr lang="pt-BR" sz="20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</a:endParaRPr>
          </a:p>
          <a:p>
            <a:endParaRPr lang="pt-BR" sz="2000" dirty="0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003713C1-2FB2-413B-BF91-3AE41726FB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0991" y="3474720"/>
            <a:ext cx="6100914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90795B4D-5022-4A7F-A01D-8D880B7CD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99584" y="0"/>
            <a:ext cx="6192415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7" name="Rectangle 146">
            <a:extLst>
              <a:ext uri="{FF2B5EF4-FFF2-40B4-BE49-F238E27FC236}">
                <a16:creationId xmlns:a16="http://schemas.microsoft.com/office/drawing/2014/main" id="{AFD19018-DE7C-4796-ADF2-AD2EB0FC0D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B1A0A2C2-4F85-44AF-8708-8DCA4B550C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9624" y="0"/>
            <a:ext cx="3002281" cy="3383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16" descr="Ball And Plate PID Control With 6 DOF Stewart Platform GIF by Microcosmos |  Gfycat">
            <a:extLst>
              <a:ext uri="{FF2B5EF4-FFF2-40B4-BE49-F238E27FC236}">
                <a16:creationId xmlns:a16="http://schemas.microsoft.com/office/drawing/2014/main" id="{8E8539F5-650F-4674-A93F-D1A8CC30801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4877" y="0"/>
            <a:ext cx="2984524" cy="338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6" name="Picture 20" descr="Helicoptero GIFs | Tenor">
            <a:extLst>
              <a:ext uri="{FF2B5EF4-FFF2-40B4-BE49-F238E27FC236}">
                <a16:creationId xmlns:a16="http://schemas.microsoft.com/office/drawing/2014/main" id="{26E471E6-FF65-4702-8065-0AE4032314F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4876" y="3474719"/>
            <a:ext cx="6100913" cy="3392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18" name="Picture 22" descr="Pin on Electric Vehicles">
            <a:extLst>
              <a:ext uri="{FF2B5EF4-FFF2-40B4-BE49-F238E27FC236}">
                <a16:creationId xmlns:a16="http://schemas.microsoft.com/office/drawing/2014/main" id="{74445D6E-A95E-4A20-8F3C-766D0B0DD2C9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07381" y="-9090"/>
            <a:ext cx="2984524" cy="33742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06939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6257E-5908-4DD7-885B-B788E71901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310" b="1442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pt-BR" sz="5000"/>
              <a:t>Objetivos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2B4CE-2DD6-420B-B87C-D46053C58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pt-BR" sz="2000"/>
              <a:t>O projeto tem como objetivo desenvolver um sistema para realizar ensaios com diferentes estratégias de controlador, em que o aluno possa estudar de forma prática e remota com um auxílio de um aplicativo para dispositivo móvel e web.</a:t>
            </a:r>
          </a:p>
        </p:txBody>
      </p:sp>
    </p:spTree>
    <p:extLst>
      <p:ext uri="{BB962C8B-B14F-4D97-AF65-F5344CB8AC3E}">
        <p14:creationId xmlns:p14="http://schemas.microsoft.com/office/powerpoint/2010/main" val="18220748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7C432AFE-B3D2-4BFF-BF8F-96C27AFF1A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66257E-5908-4DD7-885B-B788E71901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t="1310" b="14420"/>
          <a:stretch/>
        </p:blipFill>
        <p:spPr>
          <a:xfrm>
            <a:off x="20" y="10"/>
            <a:ext cx="12191979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3200BAC-0274-4878-8A42-08746F0D91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9" y="941832"/>
            <a:ext cx="10506456" cy="2057400"/>
          </a:xfrm>
        </p:spPr>
        <p:txBody>
          <a:bodyPr anchor="b">
            <a:normAutofit/>
          </a:bodyPr>
          <a:lstStyle/>
          <a:p>
            <a:r>
              <a:rPr lang="pt-BR" sz="5000" dirty="0"/>
              <a:t>Objetivos Específicos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0140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3241202"/>
            <a:ext cx="10506456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772B4CE-2DD6-420B-B87C-D46053C581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502152"/>
            <a:ext cx="10506456" cy="2670048"/>
          </a:xfrm>
        </p:spPr>
        <p:txBody>
          <a:bodyPr>
            <a:normAutofit/>
          </a:bodyPr>
          <a:lstStyle/>
          <a:p>
            <a:r>
              <a:rPr lang="pt-BR" sz="2000" dirty="0"/>
              <a:t>Construir uma planta;  </a:t>
            </a:r>
          </a:p>
          <a:p>
            <a:r>
              <a:rPr lang="pt-BR" sz="2000" dirty="0"/>
              <a:t>Desenvolver hardware com internet das coisas para o controlador flexível;	</a:t>
            </a:r>
          </a:p>
          <a:p>
            <a:r>
              <a:rPr lang="pt-BR" sz="2000" dirty="0"/>
              <a:t>Desenvolver Aplicativo para dispositivo móvel;	</a:t>
            </a:r>
          </a:p>
          <a:p>
            <a:r>
              <a:rPr lang="pt-BR" sz="2000" dirty="0"/>
              <a:t>Desenvolver Aplicativo para dispositivo web.</a:t>
            </a:r>
          </a:p>
        </p:txBody>
      </p:sp>
    </p:spTree>
    <p:extLst>
      <p:ext uri="{BB962C8B-B14F-4D97-AF65-F5344CB8AC3E}">
        <p14:creationId xmlns:p14="http://schemas.microsoft.com/office/powerpoint/2010/main" val="33541617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E7E73D-EA43-4DBF-BBF7-3CEE52F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pt-BR" sz="4000" dirty="0"/>
              <a:t>Controladores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5D90E-67CA-497D-8E00-BF9FABC86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anchor="t">
            <a:normAutofit/>
          </a:bodyPr>
          <a:lstStyle/>
          <a:p>
            <a:r>
              <a:rPr lang="pt-BR" sz="2000" b="0" i="0" dirty="0">
                <a:effectLst/>
              </a:rPr>
              <a:t>Um dos primeiros trabalhos de controle automático foi o regulador centrífugo construído por James Watt, no século XVIII;</a:t>
            </a:r>
            <a:endParaRPr lang="pt-BR" sz="2000" dirty="0"/>
          </a:p>
          <a:p>
            <a:r>
              <a:rPr lang="pt-BR" sz="2000" b="0" i="0" dirty="0">
                <a:effectLst/>
              </a:rPr>
              <a:t>Em 1922 demonstrou-se a estabilidade pode ser determinada com equações diferenciais;</a:t>
            </a:r>
          </a:p>
          <a:p>
            <a:r>
              <a:rPr lang="pt-BR" sz="2000" dirty="0"/>
              <a:t>Na década 1930 desenvolvido por Nyquist procedimentos para determinar a estabilidade de sistemas de malha fechada</a:t>
            </a:r>
            <a:r>
              <a:rPr lang="pt-BR" sz="2000" dirty="0">
                <a:latin typeface="Arial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pt-BR" sz="2000" dirty="0">
              <a:latin typeface="Arial" panose="020B0604020202020204" pitchFamily="34" charset="0"/>
            </a:endParaRPr>
          </a:p>
          <a:p>
            <a:endParaRPr lang="pt-BR" sz="2000" dirty="0"/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m 10" descr="Diagrama&#10;&#10;Descrição gerada automaticamente">
            <a:extLst>
              <a:ext uri="{FF2B5EF4-FFF2-40B4-BE49-F238E27FC236}">
                <a16:creationId xmlns:a16="http://schemas.microsoft.com/office/drawing/2014/main" id="{46EABBB9-876A-4B86-A851-C592524CA1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36846" b="-36846"/>
          <a:stretch/>
        </p:blipFill>
        <p:spPr>
          <a:xfrm>
            <a:off x="6749145" y="573678"/>
            <a:ext cx="5103206" cy="571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348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E7E73D-EA43-4DBF-BBF7-3CEE52F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pt-BR" sz="4000" dirty="0"/>
              <a:t>Controladores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5D90E-67CA-497D-8E00-BF9FABC86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anchor="t">
            <a:noAutofit/>
          </a:bodyPr>
          <a:lstStyle/>
          <a:p>
            <a:r>
              <a:rPr lang="pt-BR" sz="2000" b="0" i="0" dirty="0">
                <a:effectLst/>
              </a:rPr>
              <a:t>1940 a 1950 foi desenvolvida o chamado controle clássico utilizando métodos de resposta em frequência e lugares das raízes;</a:t>
            </a:r>
          </a:p>
          <a:p>
            <a:r>
              <a:rPr lang="pt-BR" sz="2000" b="0" i="0" dirty="0">
                <a:effectLst/>
              </a:rPr>
              <a:t>Entre 1960 e 1980 foram desenvolvidos o controle ótimo,  o controle adaptativo e de aprendizagem de sistemas complexos.</a:t>
            </a:r>
          </a:p>
          <a:p>
            <a:r>
              <a:rPr lang="pt-BR" sz="2000" dirty="0"/>
              <a:t>Em 1980 a 1990 foi desenvolvido o controle robusto.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2" descr="Control Tutorials for MATLAB and Simulink - Introduction: PID Controller  Design">
            <a:extLst>
              <a:ext uri="{FF2B5EF4-FFF2-40B4-BE49-F238E27FC236}">
                <a16:creationId xmlns:a16="http://schemas.microsoft.com/office/drawing/2014/main" id="{F19DD492-772D-418E-9EC0-528ECF9BA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942" y="2383520"/>
            <a:ext cx="5040000" cy="20909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3674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0" name="Rectangle 89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E7E73D-EA43-4DBF-BBF7-3CEE52FD1C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pt-BR" sz="4000" dirty="0"/>
              <a:t>Controladores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25D90E-67CA-497D-8E00-BF9FABC86D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anchor="t">
            <a:noAutofit/>
          </a:bodyPr>
          <a:lstStyle/>
          <a:p>
            <a:r>
              <a:rPr lang="pt-BR" sz="2000" b="0" i="0" dirty="0">
                <a:effectLst/>
              </a:rPr>
              <a:t>1940 a 1950 foi desenvolvida o chamado controle clássico utilizando métodos de resposta em frequência e lugares das raízes;</a:t>
            </a:r>
          </a:p>
          <a:p>
            <a:r>
              <a:rPr lang="pt-BR" sz="2000" b="0" i="0" dirty="0">
                <a:effectLst/>
              </a:rPr>
              <a:t>Entre 1960 e 1980 foram desenvolvidos o controle ótimo,  o controle adaptativo e de aprendizagem de sistemas complexos.</a:t>
            </a:r>
          </a:p>
          <a:p>
            <a:r>
              <a:rPr lang="pt-BR" sz="2000" dirty="0"/>
              <a:t>Em 1980 a 1990 foi desenvolvido o controle robusto.</a:t>
            </a:r>
          </a:p>
        </p:txBody>
      </p: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12" descr="Control Tutorials for MATLAB and Simulink - Introduction: PID Controller  Design">
            <a:extLst>
              <a:ext uri="{FF2B5EF4-FFF2-40B4-BE49-F238E27FC236}">
                <a16:creationId xmlns:a16="http://schemas.microsoft.com/office/drawing/2014/main" id="{F19DD492-772D-418E-9EC0-528ECF9BA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38942" y="2383520"/>
            <a:ext cx="5040000" cy="2090959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4444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372</Words>
  <Application>Microsoft Office PowerPoint</Application>
  <PresentationFormat>Widescreen</PresentationFormat>
  <Paragraphs>56</Paragraphs>
  <Slides>18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Cambria Math</vt:lpstr>
      <vt:lpstr>Tema do Office</vt:lpstr>
      <vt:lpstr>Plataforma de simulação e ensino em controle</vt:lpstr>
      <vt:lpstr>Introdução</vt:lpstr>
      <vt:lpstr>Exemplos</vt:lpstr>
      <vt:lpstr>Justificativa</vt:lpstr>
      <vt:lpstr>Objetivos</vt:lpstr>
      <vt:lpstr>Objetivos Específicos</vt:lpstr>
      <vt:lpstr>Controladores</vt:lpstr>
      <vt:lpstr>Controladores</vt:lpstr>
      <vt:lpstr>Controladores</vt:lpstr>
      <vt:lpstr>Controladores</vt:lpstr>
      <vt:lpstr>Planta Escolhida</vt:lpstr>
      <vt:lpstr>Pêndulo invertido</vt:lpstr>
      <vt:lpstr>Esp 32 - Cam</vt:lpstr>
      <vt:lpstr>MPU6050</vt:lpstr>
      <vt:lpstr>Motor</vt:lpstr>
      <vt:lpstr>Linguagem de desenvolvimento Front-end</vt:lpstr>
      <vt:lpstr>Back-end</vt:lpstr>
      <vt:lpstr>Cronograma e Desenvolvimento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Plataforma de simulação e ensino em controle</dc:title>
  <dc:creator>Leandro Campos Vargas</dc:creator>
  <cp:lastModifiedBy>Leandro Campos Vargas</cp:lastModifiedBy>
  <cp:revision>2</cp:revision>
  <dcterms:created xsi:type="dcterms:W3CDTF">2021-01-05T03:15:41Z</dcterms:created>
  <dcterms:modified xsi:type="dcterms:W3CDTF">2021-01-05T03:16:13Z</dcterms:modified>
</cp:coreProperties>
</file>

<file path=docProps/thumbnail.jpeg>
</file>